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8" r:id="rId15"/>
    <p:sldId id="316" r:id="rId16"/>
    <p:sldId id="317" r:id="rId17"/>
    <p:sldId id="318" r:id="rId18"/>
    <p:sldId id="319" r:id="rId19"/>
    <p:sldId id="272" r:id="rId20"/>
    <p:sldId id="273" r:id="rId21"/>
    <p:sldId id="326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20" r:id="rId30"/>
    <p:sldId id="339" r:id="rId31"/>
    <p:sldId id="347" r:id="rId32"/>
    <p:sldId id="337" r:id="rId33"/>
    <p:sldId id="341" r:id="rId34"/>
    <p:sldId id="348" r:id="rId35"/>
    <p:sldId id="342" r:id="rId36"/>
    <p:sldId id="346" r:id="rId37"/>
    <p:sldId id="344" r:id="rId38"/>
    <p:sldId id="345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340" r:id="rId52"/>
    <p:sldId id="286" r:id="rId53"/>
  </p:sldIdLst>
  <p:sldSz cx="12192000" cy="6858000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D69F6-ECC3-42DF-90B4-CDC38B5AB589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FE23-9832-45A9-A240-5A5E125A9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10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467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15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13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31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49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4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3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4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82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63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31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3DD2-EA12-406F-BDDA-8A91A4DB0038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ADB2DD-E36B-44B9-8F32-07096AED1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2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Q42Mws0xU" TargetMode="External"/><Relationship Id="rId2" Type="http://schemas.openxmlformats.org/officeDocument/2006/relationships/hyperlink" Target="https://www.youtube.com/watch?v=3oTzSh1WPD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fUdsyYOcS8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48000" y="1766818"/>
            <a:ext cx="6096000" cy="5194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8755">
              <a:lnSpc>
                <a:spcPct val="103000"/>
              </a:lnSpc>
              <a:spcAft>
                <a:spcPts val="22830"/>
              </a:spcAft>
            </a:pPr>
            <a:r>
              <a:rPr lang="pt-BR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OFICINA DE NORMALIZAÇÃO DE TRABALHOS </a:t>
            </a:r>
            <a:r>
              <a:rPr lang="pt-BR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ESCOLARES</a:t>
            </a:r>
            <a:endParaRPr lang="pt-BR" sz="3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835" indent="-6350">
              <a:lnSpc>
                <a:spcPct val="107000"/>
              </a:lnSpc>
              <a:spcAft>
                <a:spcPts val="475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COLÉGIO LA SALLE DE NITERÓI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835" indent="-6350">
              <a:lnSpc>
                <a:spcPct val="107000"/>
              </a:lnSpc>
              <a:spcAft>
                <a:spcPts val="475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E-mail de contato: biblioteca.niteroi@lasalle.org.br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Resultado de imagem para logo la salle nite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83" y="407160"/>
            <a:ext cx="4083350" cy="7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48000" y="203277"/>
            <a:ext cx="6096000" cy="55931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830" indent="-6350">
              <a:lnSpc>
                <a:spcPct val="108000"/>
              </a:lnSpc>
              <a:spcAft>
                <a:spcPts val="2860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229235" indent="-6350">
              <a:lnSpc>
                <a:spcPct val="107000"/>
              </a:lnSpc>
              <a:spcAft>
                <a:spcPts val="2125"/>
              </a:spcAft>
            </a:pPr>
            <a:r>
              <a:rPr lang="pt-BR" sz="2000" b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ARTIGOS DE JORNAL</a:t>
            </a:r>
          </a:p>
          <a:p>
            <a:pPr marL="195580" marR="11811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SOBRENOME, Prenome (do autor do artigo). Título: subtítulo do artigo.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Título do jornal,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Local, dia mês, ano. Número ou título do caderno, seção ou suplemento, páginas inicial-final.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558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10541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ROCHA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Patrícia. Com os pés no chão: bailarinos e coreógrafos são obrigados a ter outras atividades para se sustentar.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Zero Hora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Porto Alegre, 29 abr. 2002. Segundo Caderno, p.6.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48000" y="4508524"/>
            <a:ext cx="6096000" cy="1183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5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81943" y="246898"/>
            <a:ext cx="7431314" cy="628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155" indent="-6350">
              <a:lnSpc>
                <a:spcPct val="108000"/>
              </a:lnSpc>
              <a:spcAft>
                <a:spcPts val="15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229235" indent="-6350">
              <a:lnSpc>
                <a:spcPct val="107000"/>
              </a:lnSpc>
              <a:spcAft>
                <a:spcPts val="2125"/>
              </a:spcAft>
            </a:pPr>
            <a:r>
              <a:rPr lang="pt-BR" sz="2000" b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ENTREVISTAS</a:t>
            </a:r>
          </a:p>
          <a:p>
            <a:pPr marL="229235" marR="78105" indent="-6350">
              <a:lnSpc>
                <a:spcPct val="109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Entrevistas não publicadas: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876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AUTORIA. (entrevistado). Ementa da entrevista. Local, data.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8760" indent="-6350" algn="just">
              <a:lnSpc>
                <a:spcPct val="109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2410">
              <a:lnSpc>
                <a:spcPct val="107000"/>
              </a:lnSpc>
              <a:spcAft>
                <a:spcPts val="2115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MARIA, Joaquim.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Entrevista concedida a João de Deus.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São Paulo, 20 out. 2002.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9235" marR="78105" indent="-6350">
              <a:lnSpc>
                <a:spcPct val="109000"/>
              </a:lnSpc>
              <a:spcAft>
                <a:spcPts val="2095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Entrevistas publicadas: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876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AUTORIA. (entrevistado). Título da entrevista.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Referenciação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do documento. Nota indicativa da entrevista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876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FIUZA, R. O ponto de lança.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Veja,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São Paulo, n.1569, 24 fev. 1999. p.11-13.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Entrevista concedida a Consuelo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Dieguez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91685" y="2720045"/>
            <a:ext cx="6697014" cy="589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481943" y="5486400"/>
            <a:ext cx="7431314" cy="1046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9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27086" y="192686"/>
            <a:ext cx="7039429" cy="644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785" indent="-6350">
              <a:lnSpc>
                <a:spcPct val="108000"/>
              </a:lnSpc>
              <a:spcAft>
                <a:spcPts val="685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181610" indent="-6350">
              <a:lnSpc>
                <a:spcPct val="107000"/>
              </a:lnSpc>
              <a:spcAft>
                <a:spcPts val="2125"/>
              </a:spcAft>
            </a:pPr>
            <a:r>
              <a:rPr lang="pt-BR" sz="2000" b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ENTREVISTAS</a:t>
            </a:r>
          </a:p>
          <a:p>
            <a:pPr marL="181610" marR="78105" indent="-6350">
              <a:lnSpc>
                <a:spcPct val="109000"/>
              </a:lnSpc>
              <a:spcAft>
                <a:spcPts val="2095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Entrevista em meio eletrônico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1610" indent="-6350" algn="just">
              <a:lnSpc>
                <a:spcPct val="109000"/>
              </a:lnSpc>
              <a:spcAft>
                <a:spcPts val="42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AUTORIA. (Entrevistado). Título da entrevista.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Referenciação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do documento. Nota indicativa da entrevista. Indicação de publicação.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LISPECTOR, Clarice. Entrevista concedida a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Junio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Lerner. São Paulo, 1977.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Vídeo em meio eletrônico (9 min), son., color. Disponível em: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&lt;http://www.youtube.com/watch?v=9ad7b6kqyok&gt;. Acesso em: 12 mar. 2010.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9380" marR="78105" indent="-6350">
              <a:lnSpc>
                <a:spcPct val="109000"/>
              </a:lnSpc>
              <a:spcAft>
                <a:spcPts val="2095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Dica: Alinhado a esquerda / colocar 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td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hiperlink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27086" y="3554569"/>
            <a:ext cx="7147979" cy="1584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0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44914" y="143405"/>
            <a:ext cx="7532914" cy="455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055" indent="-6350">
              <a:lnSpc>
                <a:spcPct val="108000"/>
              </a:lnSpc>
              <a:spcAft>
                <a:spcPts val="1170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Citação</a:t>
            </a:r>
          </a:p>
          <a:p>
            <a:pPr marL="440055" marR="213995" indent="-6350" algn="just"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Citação é a transposição, para o texto, de um trecho ou informação extraída de outra fonte, normalmente de outro texto. As citações são normalizadas pela NBR 10520. Podem ser: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9000"/>
              </a:lnSpc>
              <a:spcAft>
                <a:spcPts val="17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➢"/>
            </a:pPr>
            <a:r>
              <a:rPr lang="pt-B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diretas ou indiretas</a:t>
            </a:r>
            <a:endParaRPr lang="pt-BR" sz="11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9000"/>
              </a:lnSpc>
              <a:spcAft>
                <a:spcPts val="237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➢"/>
            </a:pPr>
            <a:r>
              <a:rPr lang="pt-B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curtas ou </a:t>
            </a:r>
            <a:r>
              <a:rPr lang="pt-B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longas</a:t>
            </a:r>
            <a:endParaRPr lang="pt-BR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9000"/>
              </a:lnSpc>
              <a:spcAft>
                <a:spcPts val="237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➢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Podem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ser referenciadas através do sistema: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9000"/>
              </a:lnSpc>
              <a:spcAft>
                <a:spcPts val="15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➢"/>
            </a:pPr>
            <a:r>
              <a:rPr lang="pt-B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autor-data</a:t>
            </a:r>
          </a:p>
          <a:p>
            <a:pPr marL="342900" lvl="0" indent="-342900" algn="just" fontAlgn="base">
              <a:lnSpc>
                <a:spcPct val="109000"/>
              </a:lnSpc>
              <a:spcAft>
                <a:spcPts val="15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➢"/>
            </a:pPr>
            <a:endParaRPr lang="pt-BR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Citação indireta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a transcrição livre, também chamada de paráfrase, do texto consultado. É necessário indicar o ano de publicação entre parênteses; não é obrigatório, entretanto, indicar as páginas (devendo, neste caso, prevalecer o bom senso).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Deve-se ter cuidado ao utilizar este tipo de citação para não ser confundido com plágio. Portanto o autor deve explicitar a intenção deixando clara a fonte.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tema deve ser reescrito e reestruturado sintaticamente (e não uma simples troca das palavras originais do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texto.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3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Citação indireta – exemplos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acordo com Mattar (2016) a consciência moral é moldada a partir da realização existencial da pessoa. Pessoa é o ser humano capaz de viver uma vida ética, tendo sempre como seus constitutivos a subsistência e a manifestação.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98501" y="2133599"/>
            <a:ext cx="9169758" cy="1189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9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Citação direta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Citação direta é a transcrição exata de palavras ou trechos de textos de um autor, respeitando-se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rigorosamente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 redação, ortografia e pontuação.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➢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Citações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curtas (até 3 linhas)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devem ser inseridas no texto, reproduzidas entre aspas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duplas.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1" y="2133599"/>
            <a:ext cx="9336625" cy="3777623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Segundo Sá (1995, p. 27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“[.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.] por meio da mesma ‘arte de conversação’ que abrange tão extensa e significativa parte da nossa existência cotidiana [. 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.].”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98501" y="2034863"/>
            <a:ext cx="9208395" cy="837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3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Citação direta curta – exemplos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Conforme Lima (2006,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p. 35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a consciência moral é moldada a partir da realização existencial da pessoa. “Pessoa é o ser humano capaz de viver uma vida ética, tendo sempre como seus constitutivos essenciais a subsistência e a manifestação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se mova, faça de conta que está morta.” (CLARAC; BONNIN, 2004, 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89212" y="2133600"/>
            <a:ext cx="8915400" cy="120202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89212" y="3683357"/>
            <a:ext cx="8915400" cy="5409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4289" y="610663"/>
            <a:ext cx="8911687" cy="128089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Citação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direta longa 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itações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longas (com mais de 3 linhas) devem constituir um parágrafo independente, recuado 4cm da margem esquerda, com fonte 10, espaço simples, sem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aspas.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48000" y="264160"/>
            <a:ext cx="6096000" cy="6027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1955" indent="-6350">
              <a:lnSpc>
                <a:spcPct val="108000"/>
              </a:lnSpc>
              <a:spcAft>
                <a:spcPts val="355"/>
              </a:spcAft>
            </a:pPr>
            <a:r>
              <a:rPr lang="pt-BR" sz="32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Normas</a:t>
            </a:r>
          </a:p>
          <a:p>
            <a:pPr marL="395605" indent="444500" algn="just">
              <a:lnSpc>
                <a:spcPct val="109000"/>
              </a:lnSpc>
              <a:spcAft>
                <a:spcPts val="210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ABNT (Associação Brasileira de  Normas Técnicas)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é o Fórum Nacional de Normalização.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915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Representa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 Brasil a ISO (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International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Organization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for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Standardization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9155" marR="78105" indent="-6350">
              <a:lnSpc>
                <a:spcPct val="109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Normas envolvidas no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Trabalho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4645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NBR 6023:2002 – Elaboração de referências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4645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NBR 6024:2003 – Numeração progressiva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46455" indent="-6350" algn="just">
              <a:lnSpc>
                <a:spcPct val="109000"/>
              </a:lnSpc>
              <a:spcAft>
                <a:spcPts val="427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NBR 6028:1990 – Resumos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4645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NBR 10520:2002 – Citações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4645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NBR 14724:2011 - Trabalhos Acadêmicos – Apresentação 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301381"/>
            <a:ext cx="8911687" cy="1280890"/>
          </a:xfrm>
        </p:spPr>
        <p:txBody>
          <a:bodyPr>
            <a:norm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Citação direta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longa - exemplo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9663" y="111616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           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 tal razão, inclusive, nossa jurisprudência não vinha aceitando a possibilidade de pessoas separadas de fato manter união estável com terceiros. Nesse sentido, cumpre transcrever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                            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18963" y="3004980"/>
            <a:ext cx="419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que a companheira participe da sucessão do seu companheiro, tendo direito ao usufruto da quarta parte dos bens deste é preciso que tenham convivido por mais de cinco anos ou que da união tenha havido prole. ( GOMES, 2006, p.7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Supressões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supressão é a eliminação de uma parte do trecho que se está citando. Usa-se colchetes com reticências no início, no meio, ou no final de uma citação para marcar onde ocorre a supressão.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Supressões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símbolo de supressão é [. . .]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Só é possível construir, no presente, um futuro promissor, se conhecermos o passado e aprendermos com ele, pois o passado “[...] não deve ser compreendido como exercício de saudosismo, mera curiosidade ou preocupação erudita”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Interpolações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interpolação é a inserção de comentários ou observações que o redator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faz na citação para facilitar a leitura, salientando ou explicando alguma expressão do trecho. Quando usados, os colchetes devem aparecer sem reticências, junto à citação.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“A igreja luterana de Domingos Martins [o mais antigo templo protestante do Brasil com torre] foi fundado no ano de 1866.”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3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Erros gráficos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Quando, numa citação, há erro gráfico ou de outra natureza, deve-se manter o texto original, seguido da expressão latina [sic], que informa ao leitor não tratar-se de um engano do autor, mas sim a forma como é apresentado o texto no original.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“Essa noção de História contraria Foucault porque complementa a da fundação do sujeito pela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transcedência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[sic] de sua consciência, garantindo a sua soberania em face de toda descentralização.”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Regras de formatação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Margens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Esquerda e superior 3cm, direita e inferior, 2cm;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Espacejamento entre linhas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1,5. Exceções – usar espaçamento simples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citações longas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e resumo.</a:t>
            </a:r>
          </a:p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Times New Roman ou Arial tamanho 12 para títulos e texto, 10 para as citações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resumo.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8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Regras de formatação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3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285" y="2133600"/>
            <a:ext cx="306325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Regras de formatação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Paginação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a numeração deve ser colocada no canto superior direito,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borda do papel com algarismos arábicos e tamanho da fonte menor, sendo que a primeira página não leva número, mas é contada; sugere-se esconder a numeração nas páginas de seções primárias;</a:t>
            </a:r>
          </a:p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A4, branco ou reciclado, podendo ser escrito no verso e anverso da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folha;</a:t>
            </a:r>
          </a:p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Justificado, abrindo os parágrafos com recuo de seis toques (1TAB). Na bibliografia, alinhado à esquerda;</a:t>
            </a:r>
          </a:p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Títulos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os títulos com indicativo numérico são alinhados à esquerda, os demais são centralizados; separa-se o título do indicativo numérico por um espaço de caractere; não se usa pontuação;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Regras de formatação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Distância entre seções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os títulos das seções e subseções devem começar na parte superior da mancha e ser separados do texto que os sucede por um espaço 1,5 entrelinhas; as subseções devem ser separadas também do texto que as precedem por um espaço 1,5;</a:t>
            </a:r>
          </a:p>
          <a:p>
            <a:pPr lvl="0"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Parágrafos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Devem ser indicados por um recuo de 1,25cm (1TAB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inserir números de páginas iniciando em zero (a contagem de páginas inicia apenas na folha de rosto); </a:t>
            </a:r>
          </a:p>
          <a:p>
            <a:pPr lvl="0" fontAlgn="base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Esconder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número de página nas folhas onde iniciam os grandes capítulos do trabalho (a forma inserida para esconder o número das páginas se move ao dar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); este recurso não é obrigatório, mas é esteticamente recomendável.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56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2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3408" y="624110"/>
            <a:ext cx="8911687" cy="12808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▪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Pré-texto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Logo do Colégio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Nome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(s) do (s) autor (es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em ordem alfabética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▪ Título e subtítulo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Resumo na língua do texto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▪ Sumário (somente para o trabalho)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Introdução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Desenvolvimento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8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48000" y="2104759"/>
            <a:ext cx="6096000" cy="26484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9730" indent="-6350">
              <a:lnSpc>
                <a:spcPct val="108000"/>
              </a:lnSpc>
              <a:spcAft>
                <a:spcPts val="430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</a:t>
            </a:r>
          </a:p>
          <a:p>
            <a:pPr marL="6350" marR="5080" indent="-6350" algn="just">
              <a:lnSpc>
                <a:spcPct val="104000"/>
              </a:lnSpc>
              <a:spcAft>
                <a:spcPts val="2905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“Conjunto padronizado de elementos descritivos, retirados de um documento, que permite sua identificação individual” (NBR 6023:2002)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6055" indent="-6350" algn="just">
              <a:lnSpc>
                <a:spcPct val="109000"/>
              </a:lnSpc>
              <a:spcAft>
                <a:spcPts val="1865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IMPORTANTE: não devem ser referenciadas fontes bibliográficas que não foram citadas no texto. 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0" y="2743200"/>
            <a:ext cx="6096000" cy="1094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2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Estrutur</a:t>
            </a:r>
            <a:r>
              <a:rPr lang="pt-BR" b="1" dirty="0"/>
              <a:t>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Pós-texto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Anexos (Opcionais)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8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5006" r="3451" b="9276"/>
          <a:stretch/>
        </p:blipFill>
        <p:spPr>
          <a:xfrm>
            <a:off x="2905772" y="617627"/>
            <a:ext cx="7936517" cy="56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9" t="15758" r="3451" b="8713"/>
          <a:stretch/>
        </p:blipFill>
        <p:spPr>
          <a:xfrm>
            <a:off x="2846231" y="408951"/>
            <a:ext cx="7868992" cy="55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7297" t="17034" r="3907" b="10255"/>
          <a:stretch/>
        </p:blipFill>
        <p:spPr>
          <a:xfrm>
            <a:off x="2833351" y="682579"/>
            <a:ext cx="7650051" cy="53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1848" t="16858" r="18853" b="9551"/>
          <a:stretch/>
        </p:blipFill>
        <p:spPr>
          <a:xfrm>
            <a:off x="2846232" y="875763"/>
            <a:ext cx="3812146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9110" y="734096"/>
            <a:ext cx="746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Modelo de artigo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7298" t="16682" r="4104" b="9375"/>
          <a:stretch/>
        </p:blipFill>
        <p:spPr>
          <a:xfrm>
            <a:off x="2421227" y="643944"/>
            <a:ext cx="7624293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045" t="16681" r="18854" b="9903"/>
          <a:stretch/>
        </p:blipFill>
        <p:spPr>
          <a:xfrm>
            <a:off x="3606084" y="734096"/>
            <a:ext cx="3786389" cy="53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Numeração progressiva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hierarquização do trabalho, deve-se utilizar numeração progressiva de acordo com a NBR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6024.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títulos das seções são destacados gradativamente, usando-se racionalmente os recursos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caixa-alta e negrito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INTRODUÇÃO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DA ASSINATURA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ssinatura digitalizada</a:t>
            </a:r>
          </a:p>
          <a:p>
            <a:pPr marL="0" lvl="0" indent="0" fontAlgn="base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2.2 Assinatura digital ou criptográfica</a:t>
            </a:r>
          </a:p>
          <a:p>
            <a:pPr marL="0" lvl="0" indent="0" fontAlgn="base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ANÁLISE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DA QUESTÃO À LUZ DO DIREITO COMPARADO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DA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ASSINATURA ELETRÔNICA NO BRASIL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CONCLUSÃO</a:t>
            </a:r>
          </a:p>
          <a:p>
            <a:pPr marL="0" indent="0" fontAlgn="base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endParaRPr lang="pt-BR" sz="1800" dirty="0"/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83"/>
          <p:cNvGrpSpPr/>
          <p:nvPr/>
        </p:nvGrpSpPr>
        <p:grpSpPr>
          <a:xfrm>
            <a:off x="1728153" y="271462"/>
            <a:ext cx="9223425" cy="6315075"/>
            <a:chOff x="0" y="0"/>
            <a:chExt cx="9224082" cy="6315075"/>
          </a:xfrm>
        </p:grpSpPr>
        <p:pic>
          <p:nvPicPr>
            <p:cNvPr id="5" name="Picture 6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11362" y="0"/>
              <a:ext cx="5010150" cy="6315075"/>
            </a:xfrm>
            <a:prstGeom prst="rect">
              <a:avLst/>
            </a:prstGeom>
          </p:spPr>
        </p:pic>
        <p:pic>
          <p:nvPicPr>
            <p:cNvPr id="6" name="Picture 6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57325" y="3506150"/>
              <a:ext cx="1108075" cy="155575"/>
            </a:xfrm>
            <a:prstGeom prst="rect">
              <a:avLst/>
            </a:prstGeom>
          </p:spPr>
        </p:pic>
        <p:sp>
          <p:nvSpPr>
            <p:cNvPr id="7" name="Shape 69"/>
            <p:cNvSpPr/>
            <p:nvPr/>
          </p:nvSpPr>
          <p:spPr>
            <a:xfrm>
              <a:off x="1535112" y="3563937"/>
              <a:ext cx="854571" cy="0"/>
            </a:xfrm>
            <a:custGeom>
              <a:avLst/>
              <a:gdLst/>
              <a:ahLst/>
              <a:cxnLst/>
              <a:rect l="0" t="0" r="0" b="0"/>
              <a:pathLst>
                <a:path w="854571">
                  <a:moveTo>
                    <a:pt x="0" y="0"/>
                  </a:moveTo>
                  <a:lnTo>
                    <a:pt x="854571" y="0"/>
                  </a:lnTo>
                </a:path>
              </a:pathLst>
            </a:custGeom>
            <a:ln w="28575" cap="flat">
              <a:miter lim="182062"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Shape 70"/>
            <p:cNvSpPr/>
            <p:nvPr/>
          </p:nvSpPr>
          <p:spPr>
            <a:xfrm>
              <a:off x="2357548" y="3531802"/>
              <a:ext cx="88290" cy="64270"/>
            </a:xfrm>
            <a:custGeom>
              <a:avLst/>
              <a:gdLst/>
              <a:ahLst/>
              <a:cxnLst/>
              <a:rect l="0" t="0" r="0" b="0"/>
              <a:pathLst>
                <a:path w="88290" h="64270">
                  <a:moveTo>
                    <a:pt x="0" y="0"/>
                  </a:moveTo>
                  <a:lnTo>
                    <a:pt x="88290" y="32135"/>
                  </a:lnTo>
                  <a:lnTo>
                    <a:pt x="0" y="64270"/>
                  </a:lnTo>
                  <a:lnTo>
                    <a:pt x="32135" y="32135"/>
                  </a:lnTo>
                  <a:lnTo>
                    <a:pt x="0" y="0"/>
                  </a:lnTo>
                  <a:close/>
                </a:path>
              </a:pathLst>
            </a:custGeom>
            <a:ln w="28575" cap="flat">
              <a:miter lim="145716"/>
            </a:ln>
          </p:spPr>
          <p:style>
            <a:lnRef idx="1">
              <a:srgbClr val="C0504D"/>
            </a:lnRef>
            <a:fillRef idx="1">
              <a:srgbClr val="C050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ctangle 72"/>
            <p:cNvSpPr/>
            <p:nvPr/>
          </p:nvSpPr>
          <p:spPr>
            <a:xfrm>
              <a:off x="0" y="3205368"/>
              <a:ext cx="1063187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ESPAÇO 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73"/>
            <p:cNvSpPr/>
            <p:nvPr/>
          </p:nvSpPr>
          <p:spPr>
            <a:xfrm>
              <a:off x="0" y="3414918"/>
              <a:ext cx="2050939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SIMPLES ENTRE 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74"/>
            <p:cNvSpPr/>
            <p:nvPr/>
          </p:nvSpPr>
          <p:spPr>
            <a:xfrm>
              <a:off x="0" y="3624468"/>
              <a:ext cx="1693390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REFERÊNCIAS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7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613524" y="802638"/>
              <a:ext cx="927100" cy="155575"/>
            </a:xfrm>
            <a:prstGeom prst="rect">
              <a:avLst/>
            </a:prstGeom>
          </p:spPr>
        </p:pic>
        <p:sp>
          <p:nvSpPr>
            <p:cNvPr id="13" name="Shape 77"/>
            <p:cNvSpPr/>
            <p:nvPr/>
          </p:nvSpPr>
          <p:spPr>
            <a:xfrm>
              <a:off x="6691312" y="860425"/>
              <a:ext cx="673596" cy="0"/>
            </a:xfrm>
            <a:custGeom>
              <a:avLst/>
              <a:gdLst/>
              <a:ahLst/>
              <a:cxnLst/>
              <a:rect l="0" t="0" r="0" b="0"/>
              <a:pathLst>
                <a:path w="673596">
                  <a:moveTo>
                    <a:pt x="0" y="0"/>
                  </a:moveTo>
                  <a:lnTo>
                    <a:pt x="673596" y="0"/>
                  </a:lnTo>
                </a:path>
              </a:pathLst>
            </a:custGeom>
            <a:ln w="28575" cap="flat">
              <a:miter lim="182062"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Shape 78"/>
            <p:cNvSpPr/>
            <p:nvPr/>
          </p:nvSpPr>
          <p:spPr>
            <a:xfrm>
              <a:off x="7332773" y="828290"/>
              <a:ext cx="88290" cy="64270"/>
            </a:xfrm>
            <a:custGeom>
              <a:avLst/>
              <a:gdLst/>
              <a:ahLst/>
              <a:cxnLst/>
              <a:rect l="0" t="0" r="0" b="0"/>
              <a:pathLst>
                <a:path w="88290" h="64270">
                  <a:moveTo>
                    <a:pt x="0" y="0"/>
                  </a:moveTo>
                  <a:lnTo>
                    <a:pt x="88290" y="32135"/>
                  </a:lnTo>
                  <a:lnTo>
                    <a:pt x="0" y="64270"/>
                  </a:lnTo>
                  <a:lnTo>
                    <a:pt x="32135" y="32135"/>
                  </a:lnTo>
                  <a:lnTo>
                    <a:pt x="0" y="0"/>
                  </a:lnTo>
                  <a:close/>
                </a:path>
              </a:pathLst>
            </a:custGeom>
            <a:ln w="28575" cap="flat">
              <a:miter lim="145716"/>
            </a:ln>
          </p:spPr>
          <p:style>
            <a:lnRef idx="1">
              <a:srgbClr val="C0504D"/>
            </a:lnRef>
            <a:fillRef idx="1">
              <a:srgbClr val="C050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ctangle 80"/>
            <p:cNvSpPr/>
            <p:nvPr/>
          </p:nvSpPr>
          <p:spPr>
            <a:xfrm>
              <a:off x="7766929" y="572750"/>
              <a:ext cx="1457153" cy="2641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ALINHADAS </a:t>
              </a:r>
              <a:endParaRPr lang="pt-B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81"/>
            <p:cNvSpPr/>
            <p:nvPr/>
          </p:nvSpPr>
          <p:spPr>
            <a:xfrm>
              <a:off x="7631113" y="773318"/>
              <a:ext cx="1469922" cy="2641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SOMENTE À 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82"/>
            <p:cNvSpPr/>
            <p:nvPr/>
          </p:nvSpPr>
          <p:spPr>
            <a:xfrm>
              <a:off x="7631113" y="982868"/>
              <a:ext cx="1339152" cy="2641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ESQUERDA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8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24200" y="458150"/>
              <a:ext cx="949325" cy="155575"/>
            </a:xfrm>
            <a:prstGeom prst="rect">
              <a:avLst/>
            </a:prstGeom>
          </p:spPr>
        </p:pic>
        <p:sp>
          <p:nvSpPr>
            <p:cNvPr id="19" name="Shape 85"/>
            <p:cNvSpPr/>
            <p:nvPr/>
          </p:nvSpPr>
          <p:spPr>
            <a:xfrm>
              <a:off x="3201987" y="515937"/>
              <a:ext cx="695821" cy="0"/>
            </a:xfrm>
            <a:custGeom>
              <a:avLst/>
              <a:gdLst/>
              <a:ahLst/>
              <a:cxnLst/>
              <a:rect l="0" t="0" r="0" b="0"/>
              <a:pathLst>
                <a:path w="695821">
                  <a:moveTo>
                    <a:pt x="0" y="0"/>
                  </a:moveTo>
                  <a:lnTo>
                    <a:pt x="695821" y="0"/>
                  </a:lnTo>
                </a:path>
              </a:pathLst>
            </a:custGeom>
            <a:ln w="28575" cap="flat">
              <a:miter lim="182062"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Shape 86"/>
            <p:cNvSpPr/>
            <p:nvPr/>
          </p:nvSpPr>
          <p:spPr>
            <a:xfrm>
              <a:off x="3865673" y="483802"/>
              <a:ext cx="88290" cy="64270"/>
            </a:xfrm>
            <a:custGeom>
              <a:avLst/>
              <a:gdLst/>
              <a:ahLst/>
              <a:cxnLst/>
              <a:rect l="0" t="0" r="0" b="0"/>
              <a:pathLst>
                <a:path w="88290" h="64270">
                  <a:moveTo>
                    <a:pt x="0" y="0"/>
                  </a:moveTo>
                  <a:lnTo>
                    <a:pt x="88290" y="32135"/>
                  </a:lnTo>
                  <a:lnTo>
                    <a:pt x="0" y="64270"/>
                  </a:lnTo>
                  <a:lnTo>
                    <a:pt x="32135" y="32135"/>
                  </a:lnTo>
                  <a:lnTo>
                    <a:pt x="0" y="0"/>
                  </a:lnTo>
                  <a:close/>
                </a:path>
              </a:pathLst>
            </a:custGeom>
            <a:ln w="28575" cap="flat">
              <a:miter lim="145716"/>
            </a:ln>
          </p:spPr>
          <p:style>
            <a:lnRef idx="1">
              <a:srgbClr val="C0504D"/>
            </a:lnRef>
            <a:fillRef idx="1">
              <a:srgbClr val="C050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Rectangle 88"/>
            <p:cNvSpPr/>
            <p:nvPr/>
          </p:nvSpPr>
          <p:spPr>
            <a:xfrm>
              <a:off x="250825" y="193880"/>
              <a:ext cx="918229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TÍTULO 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89"/>
            <p:cNvSpPr/>
            <p:nvPr/>
          </p:nvSpPr>
          <p:spPr>
            <a:xfrm>
              <a:off x="250825" y="403430"/>
              <a:ext cx="2165629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CENTRALIZADO</a:t>
              </a:r>
              <a:r>
                <a:rPr lang="pt-BR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, </a:t>
              </a:r>
              <a:endParaRPr lang="pt-B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90"/>
            <p:cNvSpPr/>
            <p:nvPr/>
          </p:nvSpPr>
          <p:spPr>
            <a:xfrm>
              <a:off x="250825" y="612980"/>
              <a:ext cx="1982598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NÃO NUMERADO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92"/>
            <p:cNvSpPr/>
            <p:nvPr/>
          </p:nvSpPr>
          <p:spPr>
            <a:xfrm>
              <a:off x="196850" y="4783342"/>
              <a:ext cx="1365165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EM ORDEM 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93"/>
            <p:cNvSpPr/>
            <p:nvPr/>
          </p:nvSpPr>
          <p:spPr>
            <a:xfrm>
              <a:off x="196850" y="4992892"/>
              <a:ext cx="1509414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ALFABÉTICA</a:t>
              </a:r>
              <a:endParaRPr lang="pt-B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9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371600" y="5036500"/>
              <a:ext cx="960437" cy="155575"/>
            </a:xfrm>
            <a:prstGeom prst="rect">
              <a:avLst/>
            </a:prstGeom>
          </p:spPr>
        </p:pic>
        <p:sp>
          <p:nvSpPr>
            <p:cNvPr id="27" name="Shape 96"/>
            <p:cNvSpPr/>
            <p:nvPr/>
          </p:nvSpPr>
          <p:spPr>
            <a:xfrm>
              <a:off x="1449387" y="5094287"/>
              <a:ext cx="706933" cy="0"/>
            </a:xfrm>
            <a:custGeom>
              <a:avLst/>
              <a:gdLst/>
              <a:ahLst/>
              <a:cxnLst/>
              <a:rect l="0" t="0" r="0" b="0"/>
              <a:pathLst>
                <a:path w="706933">
                  <a:moveTo>
                    <a:pt x="0" y="0"/>
                  </a:moveTo>
                  <a:lnTo>
                    <a:pt x="706933" y="0"/>
                  </a:lnTo>
                </a:path>
              </a:pathLst>
            </a:custGeom>
            <a:ln w="28575" cap="flat">
              <a:miter lim="182062"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Shape 97"/>
            <p:cNvSpPr/>
            <p:nvPr/>
          </p:nvSpPr>
          <p:spPr>
            <a:xfrm>
              <a:off x="2124185" y="5062152"/>
              <a:ext cx="88290" cy="64270"/>
            </a:xfrm>
            <a:custGeom>
              <a:avLst/>
              <a:gdLst/>
              <a:ahLst/>
              <a:cxnLst/>
              <a:rect l="0" t="0" r="0" b="0"/>
              <a:pathLst>
                <a:path w="88290" h="64270">
                  <a:moveTo>
                    <a:pt x="0" y="0"/>
                  </a:moveTo>
                  <a:lnTo>
                    <a:pt x="88290" y="32135"/>
                  </a:lnTo>
                  <a:lnTo>
                    <a:pt x="0" y="64270"/>
                  </a:lnTo>
                  <a:lnTo>
                    <a:pt x="32135" y="32135"/>
                  </a:lnTo>
                  <a:lnTo>
                    <a:pt x="0" y="0"/>
                  </a:lnTo>
                  <a:close/>
                </a:path>
              </a:pathLst>
            </a:custGeom>
            <a:ln w="28575" cap="flat">
              <a:miter lim="145716"/>
            </a:ln>
          </p:spPr>
          <p:style>
            <a:lnRef idx="1">
              <a:srgbClr val="C0504D"/>
            </a:lnRef>
            <a:fillRef idx="1">
              <a:srgbClr val="C050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34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a ilustração gráfica por meio de imagens representadas por desenhos, gravuras ou fotografias. Podem ser referenciadas como figuras e sua numeração, título, etc., e seguem as mesmas orientações gerais dadas para as tabelas. As figuras devem aparecer no texto, numeradas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seqüencialmente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independentemente do tipo de ilustração utilizada.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3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837" y="2133600"/>
            <a:ext cx="444815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Capa Colégio La Salle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Niterói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Logo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Autores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Título do trabalho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Orientador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Cidade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▪ Data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9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Folha de rosto 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Logo do colégio </a:t>
            </a:r>
          </a:p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Turma</a:t>
            </a:r>
          </a:p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</a:p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Título, que deve ser claro, conciso, preciso, identificando o conteúdo do trabalho</a:t>
            </a:r>
          </a:p>
          <a:p>
            <a:pPr lvl="0"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Subtítulo: se houver, separado do título por dois pontos (:)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Resumo na língua do texto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➢Redigido em parágrafo único, justificado;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➢Não ultrapassando 250 palavras;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➢Não deve conter citações;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➢Voz ativa e na terceira pessoa do singular;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➢Expor as finalidades, a metodologia, os resultados e as conclusões;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➢Espaçamento simples entrelinhas;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Palavras-chave ou descritores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➢logo abaixo do resumo, separadas entre si por ponto;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➢sugere-se entre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0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Modelo de resumo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146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8320" y="2133600"/>
            <a:ext cx="271718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Reprodução exata dos capítulos, como se apresentam (mesma grafia);</a:t>
            </a:r>
          </a:p>
          <a:p>
            <a:pPr lvl="0"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seções devem ser numeradas em algarismos arábicos, da introdução até a conclusão;</a:t>
            </a:r>
          </a:p>
          <a:p>
            <a:pPr lvl="0"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Elementos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-textuais não devem aparecer no sumário;</a:t>
            </a:r>
          </a:p>
          <a:p>
            <a:pPr lvl="0"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Elementos pós-textuais (Referências, Apêndices e Anexos) aparecem no sumário mas não recebem numeração</a:t>
            </a:r>
            <a:r>
              <a:rPr lang="pt-BR" sz="1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38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7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530" y="2133600"/>
            <a:ext cx="312876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apresentar de forma clara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concisa o que será descrito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, refletindo as ideias essenciais que serão contempladas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desenvolvimento e na conclusão.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Lendo a introdução deve ficar claro para o leitor a natureza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0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Esta é a etapa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que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deve ser apresentado o resultado do estudo e da pesquisa desenvolvida, de acordo com as orientações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solicitações do professor-orientador;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empre colocando os títulos e subtítulos.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6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46400" y="250884"/>
            <a:ext cx="6923314" cy="5370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480" indent="-6350">
              <a:lnSpc>
                <a:spcPct val="108000"/>
              </a:lnSpc>
              <a:spcAft>
                <a:spcPts val="15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157480" indent="-6350">
              <a:lnSpc>
                <a:spcPct val="107000"/>
              </a:lnSpc>
              <a:spcAft>
                <a:spcPts val="1900"/>
              </a:spcAft>
            </a:pPr>
            <a:r>
              <a:rPr lang="pt-BR" sz="2000" b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LIVROS</a:t>
            </a:r>
          </a:p>
          <a:p>
            <a:pPr marL="15748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SOBRENOME, Prenome.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Título: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subtítulo (se houver). Edição (se houver). Local: Editora, data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7480" marR="78105" indent="-6350">
              <a:lnSpc>
                <a:spcPct val="109000"/>
              </a:lnSpc>
              <a:spcAft>
                <a:spcPts val="2095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 para obras com 1 autor.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219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FOUCAULT, Michel.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As palavras e as coisas: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uma arqueologia das ciências humanas. 5.ed. São Paulo: Martins Fontes, 1990.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748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 para obras com 2 autores.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SOBRENOME, Prenome separados por ponto e vírgula (;).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219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SILVA,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Daiçon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Maciel da; SOUTO, André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Kraemer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Estruturas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uma abordagem arquitetônica. 2.ed. Porto Alegre: Sagra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Luzzato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2000.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46400" y="2846231"/>
            <a:ext cx="6923314" cy="78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946400" y="4559121"/>
            <a:ext cx="6923314" cy="106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1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Conclusã</a:t>
            </a:r>
            <a:r>
              <a:rPr lang="pt-BR" b="1" dirty="0"/>
              <a:t>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Deve ser elaborada após o término da pesquisa, pois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expressará</a:t>
            </a:r>
            <a:r>
              <a:rPr 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 o que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 de significativo no trabalho e o que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foi aprendido</a:t>
            </a:r>
            <a:r>
              <a:rPr 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 atividade.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Deve ser um arremate do trabalho, mas não é um resumo.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É decorrente dos dados obtidos ou dos fatos observados, portanto não deve introduzir novos argumentos, apenas demonstrar o que foi encontrado no decorrer do estudo.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Deve-se assegurar que não tenham sido citadas conclusões que não foram objetivo do trabalho. Pode apresentar as contribuições do trabalho para o avanço do tema abordado, incluindo problemas para futuras pesquisas.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8224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Dicas da bibliotecária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fazer sumário automático: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www.youtube.com/watch?v=3oTzSh1WPDc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inserir numeração de páginas: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www.youtube.com/watch?v=THQ42Mws0xU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Formatação: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www.youtube.com/watch?v=4fUdsyYOcS8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01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Biblioteca do Colégio La Salle Niterói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caso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dúvida,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hesite em buscar ajuda da Bibliotecária!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(51)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3475-1690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biblioteca.niteroi@lasalle.org.br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48000" y="140536"/>
            <a:ext cx="6096000" cy="6576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6535" indent="-6350">
              <a:lnSpc>
                <a:spcPct val="108000"/>
              </a:lnSpc>
              <a:spcAft>
                <a:spcPts val="15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229235" marR="78105" indent="-6350">
              <a:lnSpc>
                <a:spcPct val="109000"/>
              </a:lnSpc>
              <a:spcAft>
                <a:spcPts val="261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 de obra com 3 autores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314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MARTINELLI, Dante Pinheiro; VENTURA, Carla Aparecida Arena; MACHADO, Juliano R.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Negociação internacional.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São Paulo: Atlas, 2004.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9235" marR="78105" indent="-6350">
              <a:lnSpc>
                <a:spcPct val="109000"/>
              </a:lnSpc>
              <a:spcAft>
                <a:spcPts val="157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 de obra com 4 autores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333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FISBERG, Regina Mara et al.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Inquéritos alimentares: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métodos e bases científicos. Barueri: Manole, 2005.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9235" marR="78105" indent="-6350">
              <a:lnSpc>
                <a:spcPct val="109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Obra de autoria desconhecida.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606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TÍTULO: subtítulo (se houver). Edição. Local: Editora, data.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DIAGNÓSTICO do setor editorial brasileiro. São Paulo: Câmara Brasileira do Livro, 1993. 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48000" y="1893194"/>
            <a:ext cx="6096000" cy="1287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949262" y="3786389"/>
            <a:ext cx="6194738" cy="73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048000" y="5924282"/>
            <a:ext cx="6096000" cy="7931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6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52913" y="377973"/>
            <a:ext cx="7561943" cy="609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535" indent="-6350">
              <a:lnSpc>
                <a:spcPct val="108000"/>
              </a:lnSpc>
              <a:spcAft>
                <a:spcPts val="1135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86360" indent="-6350">
              <a:lnSpc>
                <a:spcPct val="107000"/>
              </a:lnSpc>
              <a:spcAft>
                <a:spcPts val="1900"/>
              </a:spcAft>
            </a:pPr>
            <a:r>
              <a:rPr lang="pt-BR" sz="2000" b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CAPÍTULOS DE LIVROS</a:t>
            </a:r>
          </a:p>
          <a:p>
            <a:pPr marL="55245" marR="9461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Autor(es), título, subtítulo (se houver) da parte, seguidos da expressão “In:” e da referência completa da monografia no todo. No final da referência, deve-se informar a paginação ou outra forma de individualizar a parte referenciada.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24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Exemplos: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4365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SARRIBLE, G. Bioética y valores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sociales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In: CASADO,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María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(Org.). 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Materiales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bioética y 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derecho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Barcelona: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Cedecs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1996. p.62-81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" marR="78105" indent="-6350">
              <a:lnSpc>
                <a:spcPct val="109000"/>
              </a:lnSpc>
              <a:spcAft>
                <a:spcPts val="2095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 o autor do capítulo for igual ao da obra no todo: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SANTOS, F. R. dos. A colonização da terra do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Tucujús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In: ______.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História do Amapá, 1o grau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2.ed. Macapá: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Valcan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1994. cap.3, p.15-24.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52913" y="3747752"/>
            <a:ext cx="7561943" cy="811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452913" y="5383369"/>
            <a:ext cx="7561943" cy="109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0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31886" y="755874"/>
            <a:ext cx="6792686" cy="511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535" indent="-6350">
              <a:lnSpc>
                <a:spcPct val="108000"/>
              </a:lnSpc>
              <a:spcAft>
                <a:spcPts val="15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229235" marR="78105" indent="-6350">
              <a:lnSpc>
                <a:spcPct val="109000"/>
              </a:lnSpc>
              <a:spcAft>
                <a:spcPts val="665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Autor entidade (entidades coletivas, governamentais, públicas, particulares etc.)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2405" marR="56515" indent="-6350">
              <a:lnSpc>
                <a:spcPct val="106000"/>
              </a:lnSpc>
              <a:spcAft>
                <a:spcPts val="1095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As obras de responsabilidade de autor entidade (órgãos governamentais, empresas, associações, comissões, congressos, seminários etc.) têm entrada pelo próprio nome da entidade, por extenso.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95250" indent="-6350">
              <a:lnSpc>
                <a:spcPct val="105000"/>
              </a:lnSpc>
              <a:spcAft>
                <a:spcPts val="245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BRASIL. Ministério do Trabalho. Secretaria de Formação e Desenvolvimento Profissional.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Educação profissional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um projeto para o desenvolvimento sustentado. Brasília: SEFOR, 1995.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SÃO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PAULO (Estado). Secretaria da Agricultura.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café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estatística de produção 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commercio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1935-1936. São Paulo: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Typ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Brasil de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Rothschild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1937. 261 p. 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31886" y="3412902"/>
            <a:ext cx="6431055" cy="114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931886" y="4829577"/>
            <a:ext cx="6792686" cy="1184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3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20686" y="696940"/>
            <a:ext cx="7910286" cy="531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4185" indent="-6350">
              <a:lnSpc>
                <a:spcPct val="108000"/>
              </a:lnSpc>
              <a:spcAft>
                <a:spcPts val="1360"/>
              </a:spcAft>
            </a:pPr>
            <a:r>
              <a:rPr lang="pt-BR" sz="4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 – como fazer</a:t>
            </a:r>
          </a:p>
          <a:p>
            <a:pPr marL="229235" indent="-6350">
              <a:lnSpc>
                <a:spcPct val="107000"/>
              </a:lnSpc>
              <a:spcAft>
                <a:spcPts val="2125"/>
              </a:spcAft>
            </a:pPr>
            <a:r>
              <a:rPr lang="pt-BR" sz="2000" b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ARTIGOS DE PUBLICAÇÕES PERIÓDICAS</a:t>
            </a:r>
          </a:p>
          <a:p>
            <a:pPr marL="238760" marR="75565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SOBRENOME, Prenome (do autor do artigo). Título: subtítulo do artigo (se houver).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Título do periódico,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Local, número do volume, número do fascículo,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página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inicial-final, mês e ano.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8760" indent="-6350" algn="just">
              <a:lnSpc>
                <a:spcPct val="109000"/>
              </a:lnSpc>
              <a:spcAft>
                <a:spcPts val="21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Exemplos: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95250" indent="-6350">
              <a:lnSpc>
                <a:spcPct val="105000"/>
              </a:lnSpc>
              <a:spcAft>
                <a:spcPts val="2175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FRADERA,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Véra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Maria Jacob de. A circulação de modelos jurídicos europeus na América Latina: um entrave à integração econômica no Cone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Sul.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Revista dos Tribunais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São Paulo, v.86, n.736, p.20-39, fev. 1997.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RIBEIRO, P. S. G. Adoção à Brasileira: uma análise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sóciojurídica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Dataveni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@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São Paulo, ano 3, n.18, ago. 1998. Disponível em: </a:t>
            </a:r>
            <a:endParaRPr lang="pt-BR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5080" indent="-6350" algn="just">
              <a:lnSpc>
                <a:spcPct val="104000"/>
              </a:lnSpc>
              <a:spcAft>
                <a:spcPts val="8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&lt;http://www.datavenia.inf.br/frame.artig.htm&gt;. Acesso em: 10 set. 1998.</a:t>
            </a:r>
            <a:endParaRPr lang="pt-B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20686" y="3747752"/>
            <a:ext cx="7708925" cy="118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20686" y="5035639"/>
            <a:ext cx="7910286" cy="974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0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1807</TotalTime>
  <Words>2614</Words>
  <Application>Microsoft Office PowerPoint</Application>
  <PresentationFormat>Widescreen</PresentationFormat>
  <Paragraphs>233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Citação indireta </vt:lpstr>
      <vt:lpstr>Citação indireta – exemplos </vt:lpstr>
      <vt:lpstr>Citação direta </vt:lpstr>
      <vt:lpstr>Exemplo:</vt:lpstr>
      <vt:lpstr>Citação direta curta – exemplos </vt:lpstr>
      <vt:lpstr> Citação direta longa    </vt:lpstr>
      <vt:lpstr>Citação direta longa - exemplo</vt:lpstr>
      <vt:lpstr>Supressões </vt:lpstr>
      <vt:lpstr>Interpolações </vt:lpstr>
      <vt:lpstr>Erros gráficos </vt:lpstr>
      <vt:lpstr>Regras de formatação </vt:lpstr>
      <vt:lpstr>Regras de formatação </vt:lpstr>
      <vt:lpstr>Regras de formatação </vt:lpstr>
      <vt:lpstr>Regras de formatação </vt:lpstr>
      <vt:lpstr>Apresentação do PowerPoint</vt:lpstr>
      <vt:lpstr>Estrutura </vt:lpstr>
      <vt:lpstr>Estrutura </vt:lpstr>
      <vt:lpstr>Modelo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Numeração progressiva </vt:lpstr>
      <vt:lpstr>Figura</vt:lpstr>
      <vt:lpstr>Figura</vt:lpstr>
      <vt:lpstr>Capa </vt:lpstr>
      <vt:lpstr>Folha de rosto  </vt:lpstr>
      <vt:lpstr>Resumo </vt:lpstr>
      <vt:lpstr>Modelo de resumo </vt:lpstr>
      <vt:lpstr>Sumário </vt:lpstr>
      <vt:lpstr>Sumário </vt:lpstr>
      <vt:lpstr>Introdução </vt:lpstr>
      <vt:lpstr>Desenvolvimento </vt:lpstr>
      <vt:lpstr>Conclusão </vt:lpstr>
      <vt:lpstr>Dicas da bibliotecária</vt:lpstr>
      <vt:lpstr>Biblioteca do Colégio La Salle Niterói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Bibliotecaria Niteroi</dc:creator>
  <cp:lastModifiedBy>Bibliotecaria Niteroi</cp:lastModifiedBy>
  <cp:revision>102</cp:revision>
  <cp:lastPrinted>2017-06-08T14:27:26Z</cp:lastPrinted>
  <dcterms:created xsi:type="dcterms:W3CDTF">2017-05-30T20:07:24Z</dcterms:created>
  <dcterms:modified xsi:type="dcterms:W3CDTF">2017-06-14T16:40:57Z</dcterms:modified>
</cp:coreProperties>
</file>